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60" r:id="rId3"/>
    <p:sldId id="257" r:id="rId4"/>
    <p:sldId id="258" r:id="rId5"/>
    <p:sldId id="259" r:id="rId6"/>
    <p:sldId id="261" r:id="rId7"/>
  </p:sldIdLst>
  <p:sldSz cx="12192000" cy="6858000"/>
  <p:notesSz cx="6858000" cy="9144000"/>
  <p:custDataLst>
    <p:tags r:id="rId8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cap="all" baseline="0">
              <a:solidFill>
                <a:schemeClr val="lt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solidFill>
          <a:schemeClr val="bg2">
            <a:lumMod val="75000"/>
            <a:alpha val="27000"/>
          </a:schemeClr>
        </a:solidFill>
        <a:ln>
          <a:noFill/>
        </a:ln>
        <a:effectLst/>
        <a:sp3d/>
      </c:spPr>
    </c:floor>
    <c:sideWall>
      <c:thickness val="0"/>
      <c:spPr>
        <a:solidFill>
          <a:srgbClr val="002060"/>
        </a:solidFill>
        <a:ln>
          <a:solidFill>
            <a:srgbClr val="002060"/>
          </a:solidFill>
        </a:ln>
        <a:effectLst/>
        <a:sp3d>
          <a:contourClr>
            <a:srgbClr val="002060"/>
          </a:contourClr>
        </a:sp3d>
      </c:spPr>
    </c:sideWall>
    <c:backWall>
      <c:thickness val="0"/>
      <c:spPr>
        <a:solidFill>
          <a:srgbClr val="002060"/>
        </a:solidFill>
        <a:ln>
          <a:solidFill>
            <a:srgbClr val="002060"/>
          </a:solidFill>
        </a:ln>
        <a:effectLst/>
        <a:sp3d>
          <a:contourClr>
            <a:srgbClr val="002060"/>
          </a:contourClr>
        </a:sp3d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rgbClr val="00B0F0"/>
            </a:solidFill>
            <a:ln>
              <a:solidFill>
                <a:schemeClr val="accent1">
                  <a:lumMod val="50000"/>
                </a:schemeClr>
              </a:solidFill>
            </a:ln>
            <a:effectLst/>
            <a:scene3d>
              <a:camera prst="orthographicFront"/>
              <a:lightRig rig="threePt" dir="t"/>
            </a:scene3d>
            <a:sp3d prstMaterial="flat">
              <a:contourClr>
                <a:schemeClr val="accent1">
                  <a:lumMod val="50000"/>
                </a:schemeClr>
              </a:contourClr>
            </a:sp3d>
          </c:spPr>
          <c:invertIfNegative val="0"/>
          <c:dLbls>
            <c:spPr>
              <a:solidFill>
                <a:schemeClr val="accent1">
                  <a:alpha val="30000"/>
                </a:schemeClr>
              </a:solidFill>
              <a:ln>
                <a:solidFill>
                  <a:schemeClr val="lt1">
                    <a:alpha val="50000"/>
                  </a:schemeClr>
                </a:solidFill>
                <a:round/>
              </a:ln>
              <a:effectLst>
                <a:outerShdw blurRad="63500" dist="889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lt1">
                          <a:lumMod val="50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Sheet1!$A$1:$A$5</c:f>
              <c:strCache>
                <c:ptCount val="5"/>
                <c:pt idx="0">
                  <c:v>website</c:v>
                </c:pt>
                <c:pt idx="1">
                  <c:v>newspaper ads</c:v>
                </c:pt>
                <c:pt idx="2">
                  <c:v>radio ads</c:v>
                </c:pt>
                <c:pt idx="3">
                  <c:v>television ads</c:v>
                </c:pt>
                <c:pt idx="4">
                  <c:v>flyers</c:v>
                </c:pt>
              </c:strCache>
            </c:strRef>
          </c:cat>
          <c:val>
            <c:numRef>
              <c:f>Sheet1!$B$1:$B$5</c:f>
              <c:numCache>
                <c:formatCode>"$"#,##0.00_);[Red]\("$"#,##0.00\)</c:formatCode>
                <c:ptCount val="5"/>
                <c:pt idx="0" formatCode="&quot;$&quot;#,##0_);[Red]\(&quot;$&quot;#,##0\)">
                  <c:v>0</c:v>
                </c:pt>
                <c:pt idx="1">
                  <c:v>43.5</c:v>
                </c:pt>
                <c:pt idx="2" formatCode="&quot;$&quot;#,##0_);[Red]\(&quot;$&quot;#,##0\)">
                  <c:v>300</c:v>
                </c:pt>
                <c:pt idx="3" formatCode="&quot;$&quot;#,##0_);[Red]\(&quot;$&quot;#,##0\)">
                  <c:v>200</c:v>
                </c:pt>
                <c:pt idx="4" formatCode="&quot;$&quot;#,##0_);[Red]\(&quot;$&quot;#,##0\)">
                  <c:v>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84"/>
        <c:gapDepth val="53"/>
        <c:shape val="box"/>
        <c:axId val="364413392"/>
        <c:axId val="364351280"/>
        <c:axId val="0"/>
      </c:bar3DChart>
      <c:catAx>
        <c:axId val="3644133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l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64351280"/>
        <c:crosses val="autoZero"/>
        <c:auto val="1"/>
        <c:lblAlgn val="ctr"/>
        <c:lblOffset val="100"/>
        <c:noMultiLvlLbl val="0"/>
      </c:catAx>
      <c:valAx>
        <c:axId val="364351280"/>
        <c:scaling>
          <c:orientation val="minMax"/>
        </c:scaling>
        <c:delete val="1"/>
        <c:axPos val="l"/>
        <c:numFmt formatCode="&quot;$&quot;#,##0_);[Red]\(&quot;$&quot;#,##0\)" sourceLinked="1"/>
        <c:majorTickMark val="out"/>
        <c:minorTickMark val="none"/>
        <c:tickLblPos val="nextTo"/>
        <c:crossAx val="3644133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accent4">
        <a:lumMod val="75000"/>
      </a:schemeClr>
    </a:solidFill>
    <a:ln w="6350" cap="flat" cmpd="sng" algn="ctr">
      <a:solidFill>
        <a:srgbClr val="002060"/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1">
  <cs:axisTitle>
    <cs:lnRef idx="0"/>
    <cs:fillRef idx="0"/>
    <cs:effectRef idx="0"/>
    <cs:fontRef idx="minor">
      <a:schemeClr val="lt1">
        <a:lumMod val="75000"/>
      </a:schemeClr>
    </cs:fontRef>
    <cs:defRPr sz="900" kern="1200"/>
  </cs:axisTitle>
  <cs:categoryAxis>
    <cs:lnRef idx="0"/>
    <cs:fillRef idx="0"/>
    <cs:effectRef idx="0"/>
    <cs:fontRef idx="minor">
      <a:schemeClr val="lt1">
        <a:lumMod val="75000"/>
      </a:schemeClr>
    </cs:fontRef>
    <cs:defRPr sz="900" kern="1200"/>
  </cs:categoryAxis>
  <cs:chartArea>
    <cs:lnRef idx="0"/>
    <cs:fillRef idx="0"/>
    <cs:effectRef idx="0"/>
    <cs:fontRef idx="minor">
      <a:schemeClr val="lt1"/>
    </cs:fontRef>
    <cs:spPr>
      <a:solidFill>
        <a:schemeClr val="dk1">
          <a:lumMod val="75000"/>
          <a:lumOff val="25000"/>
        </a:schemeClr>
      </a:solidFill>
      <a:ln w="6350" cap="flat" cmpd="sng" algn="ctr">
        <a:solidFill>
          <a:schemeClr val="dk1">
            <a:tint val="75000"/>
          </a:schemeClr>
        </a:solidFill>
        <a:round/>
      </a:ln>
    </cs:spPr>
    <cs:defRPr sz="1000" kern="1200"/>
  </cs:chartArea>
  <cs:dataLabel>
    <cs:lnRef idx="0"/>
    <cs:fillRef idx="0">
      <cs:styleClr val="auto"/>
    </cs:fillRef>
    <cs:effectRef idx="0"/>
    <cs:fontRef idx="minor">
      <a:schemeClr val="lt1"/>
    </cs:fontRef>
    <cs:spPr>
      <a:solidFill>
        <a:schemeClr val="phClr">
          <a:alpha val="30000"/>
        </a:schemeClr>
      </a:solidFill>
      <a:ln>
        <a:solidFill>
          <a:schemeClr val="lt1">
            <a:alpha val="50000"/>
          </a:schemeClr>
        </a:solidFill>
        <a:round/>
      </a:ln>
      <a:effectLst>
        <a:outerShdw blurRad="63500" dist="88900" dir="2700000" algn="tl" rotWithShape="0">
          <a:prstClr val="black">
            <a:alpha val="40000"/>
          </a:prstClr>
        </a:outerShdw>
      </a:effectLst>
    </cs:spPr>
    <cs:defRPr sz="900" b="1" i="0" u="none" strike="noStrike" kern="1200" baseline="0"/>
  </cs:dataLabel>
  <cs:dataLabelCallout>
    <cs:lnRef idx="0"/>
    <cs:fillRef idx="0">
      <cs:styleClr val="auto"/>
    </cs:fillRef>
    <cs:effectRef idx="0"/>
    <cs:fontRef idx="minor">
      <a:schemeClr val="lt1"/>
    </cs:fontRef>
    <cs:spPr>
      <a:solidFill>
        <a:schemeClr val="phClr">
          <a:alpha val="30000"/>
        </a:schemeClr>
      </a:solidFill>
      <a:ln>
        <a:solidFill>
          <a:schemeClr val="lt1">
            <a:alpha val="50000"/>
          </a:schemeClr>
        </a:solidFill>
        <a:round/>
      </a:ln>
      <a:effectLst>
        <a:outerShdw blurRad="63500" dist="88900" dir="2700000" algn="tl" rotWithShape="0">
          <a:prstClr val="black">
            <a:alpha val="40000"/>
          </a:prstClr>
        </a:outerShdw>
      </a:effectLst>
    </cs:spPr>
    <cs:defRPr sz="9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tx1"/>
    </cs:fontRef>
    <cs:spPr>
      <a:solidFill>
        <a:schemeClr val="phClr">
          <a:alpha val="88000"/>
        </a:schemeClr>
      </a:solidFill>
      <a:ln>
        <a:solidFill>
          <a:schemeClr val="phClr">
            <a:lumMod val="50000"/>
          </a:schemeClr>
        </a:solidFill>
      </a:ln>
    </cs:spPr>
  </cs:dataPoint>
  <cs:dataPoint3D>
    <cs:lnRef idx="0">
      <cs:styleClr val="auto"/>
    </cs:lnRef>
    <cs:fillRef idx="0">
      <cs:styleClr val="auto"/>
    </cs:fillRef>
    <cs:effectRef idx="0"/>
    <cs:fontRef idx="minor">
      <a:schemeClr val="tx1"/>
    </cs:fontRef>
    <cs:spPr>
      <a:solidFill>
        <a:schemeClr val="phClr">
          <a:alpha val="88000"/>
        </a:schemeClr>
      </a:solidFill>
      <a:ln>
        <a:solidFill>
          <a:schemeClr val="phClr">
            <a:lumMod val="50000"/>
          </a:schemeClr>
        </a:solidFill>
      </a:ln>
      <a:scene3d>
        <a:camera prst="orthographicFront"/>
        <a:lightRig rig="threePt" dir="t"/>
      </a:scene3d>
      <a:sp3d prstMaterial="flat"/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dk1">
            <a:lumMod val="75000"/>
            <a:lumOff val="25000"/>
          </a:schemeClr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75000"/>
      </a:schemeClr>
    </cs:fontRef>
    <cs:spPr>
      <a:ln w="9525">
        <a:solidFill>
          <a:schemeClr val="dk1">
            <a:lumMod val="50000"/>
            <a:lumOff val="50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lt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75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solidFill>
        <a:schemeClr val="bg2">
          <a:lumMod val="75000"/>
          <a:alpha val="27000"/>
        </a:schemeClr>
      </a:solidFill>
      <a:sp3d/>
    </cs:spPr>
  </cs:floor>
  <cs:gridlineMajor>
    <cs:lnRef idx="0"/>
    <cs:fillRef idx="0"/>
    <cs:effectRef idx="0"/>
    <cs:fontRef idx="minor">
      <a:schemeClr val="tx1"/>
    </cs:fontRef>
    <cs:spPr>
      <a:ln w="9525">
        <a:solidFill>
          <a:schemeClr val="lt1">
            <a:lumMod val="50000"/>
          </a:schemeClr>
        </a:solidFill>
      </a:ln>
    </cs:spPr>
  </cs:gridlineMajor>
  <cs:gridlineMinor>
    <cs:lnRef idx="0"/>
    <cs:fillRef idx="0"/>
    <cs:effectRef idx="0"/>
    <cs:fontRef idx="minor">
      <a:schemeClr val="tx1"/>
    </cs:fontRef>
    <cs:spPr>
      <a:ln w="9525">
        <a:solidFill>
          <a:schemeClr val="lt1">
            <a:lumMod val="40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leaderLine>
  <cs:legend>
    <cs:lnRef idx="0"/>
    <cs:fillRef idx="0"/>
    <cs:effectRef idx="0"/>
    <cs:fontRef idx="minor">
      <a:schemeClr val="lt1">
        <a:lumMod val="7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7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seriesLine>
  <cs:title>
    <cs:lnRef idx="0"/>
    <cs:fillRef idx="0"/>
    <cs:effectRef idx="0"/>
    <cs:fontRef idx="minor">
      <a:schemeClr val="lt1"/>
    </cs:fontRef>
    <cs:defRPr sz="1800" b="0" kern="1200" cap="all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>
            <a:alpha val="50000"/>
          </a:schemeClr>
        </a:solidFill>
      </a:ln>
    </cs:spPr>
  </cs:trendline>
  <cs:trendlineLabel>
    <cs:lnRef idx="0"/>
    <cs:fillRef idx="0"/>
    <cs:effectRef idx="0"/>
    <cs:fontRef idx="minor">
      <a:schemeClr val="lt1">
        <a:lumMod val="7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85000"/>
        </a:schemeClr>
      </a:solidFill>
      <a:ln w="9525">
        <a:solidFill>
          <a:schemeClr val="dk1">
            <a:lumMod val="50000"/>
          </a:schemeClr>
        </a:solidFill>
        <a:round/>
      </a:ln>
    </cs:spPr>
  </cs:upBar>
  <cs:valueAxis>
    <cs:lnRef idx="0"/>
    <cs:fillRef idx="0"/>
    <cs:effectRef idx="0"/>
    <cs:fontRef idx="minor">
      <a:schemeClr val="lt1">
        <a:lumMod val="7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sp3d/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008A3-EE0C-4245-B5A3-20BFA8A06007}" type="datetimeFigureOut">
              <a:rPr lang="en-US" smtClean="0"/>
              <a:t>12/5/2016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A1CCF-AD15-459C-8020-76E27DB7EC3A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244852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008A3-EE0C-4245-B5A3-20BFA8A06007}" type="datetimeFigureOut">
              <a:rPr lang="en-US" smtClean="0"/>
              <a:t>12/5/2016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A1CCF-AD15-459C-8020-76E27DB7EC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55520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008A3-EE0C-4245-B5A3-20BFA8A06007}" type="datetimeFigureOut">
              <a:rPr lang="en-US" smtClean="0"/>
              <a:t>12/5/2016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A1CCF-AD15-459C-8020-76E27DB7EC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02387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008A3-EE0C-4245-B5A3-20BFA8A06007}" type="datetimeFigureOut">
              <a:rPr lang="en-US" smtClean="0"/>
              <a:t>12/5/2016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A1CCF-AD15-459C-8020-76E27DB7EC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8672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008A3-EE0C-4245-B5A3-20BFA8A06007}" type="datetimeFigureOut">
              <a:rPr lang="en-US" smtClean="0"/>
              <a:t>12/5/2016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A1CCF-AD15-459C-8020-76E27DB7EC3A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804181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008A3-EE0C-4245-B5A3-20BFA8A06007}" type="datetimeFigureOut">
              <a:rPr lang="en-US" smtClean="0"/>
              <a:t>12/5/2016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A1CCF-AD15-459C-8020-76E27DB7EC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0946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008A3-EE0C-4245-B5A3-20BFA8A06007}" type="datetimeFigureOut">
              <a:rPr lang="en-US" smtClean="0"/>
              <a:t>12/5/2016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A1CCF-AD15-459C-8020-76E27DB7EC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07281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008A3-EE0C-4245-B5A3-20BFA8A06007}" type="datetimeFigureOut">
              <a:rPr lang="en-US" smtClean="0"/>
              <a:t>12/5/2016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A1CCF-AD15-459C-8020-76E27DB7EC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25547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008A3-EE0C-4245-B5A3-20BFA8A06007}" type="datetimeFigureOut">
              <a:rPr lang="en-US" smtClean="0"/>
              <a:t>12/5/2016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A1CCF-AD15-459C-8020-76E27DB7EC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95938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8D3008A3-EE0C-4245-B5A3-20BFA8A06007}" type="datetimeFigureOut">
              <a:rPr lang="en-US" smtClean="0"/>
              <a:t>12/5/2016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5CA1CCF-AD15-459C-8020-76E27DB7EC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79534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008A3-EE0C-4245-B5A3-20BFA8A06007}" type="datetimeFigureOut">
              <a:rPr lang="en-US" smtClean="0"/>
              <a:t>12/5/2016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A1CCF-AD15-459C-8020-76E27DB7EC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39799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b="0" i="0" u="none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8D3008A3-EE0C-4245-B5A3-20BFA8A06007}" type="datetimeFigureOut">
              <a:rPr lang="en-US" smtClean="0"/>
              <a:t>12/5/2016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5CA1CCF-AD15-459C-8020-76E27DB7EC3A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97240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b="0" i="0" u="none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  <a:latin typeface="Adobe Myungjo Std M" panose="02020600000000000000" pitchFamily="18" charset="-128"/>
                <a:ea typeface="Adobe Myungjo Std M" panose="02020600000000000000" pitchFamily="18" charset="-128"/>
              </a:rPr>
              <a:t>Marketing </a:t>
            </a:r>
            <a:endParaRPr lang="en-US" dirty="0">
              <a:solidFill>
                <a:srgbClr val="002060"/>
              </a:solidFill>
              <a:latin typeface="Adobe Myungjo Std M" panose="02020600000000000000" pitchFamily="18" charset="-128"/>
              <a:ea typeface="Adobe Myungjo Std M" panose="02020600000000000000" pitchFamily="18" charset="-12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Eve bailey </a:t>
            </a:r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86511" y="1566313"/>
            <a:ext cx="3571540" cy="27587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76492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Researched marketing strategies 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10385761"/>
              </p:ext>
            </p:extLst>
          </p:nvPr>
        </p:nvGraphicFramePr>
        <p:xfrm>
          <a:off x="1096963" y="1846263"/>
          <a:ext cx="10058400" cy="4022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59561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Newspaper 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An </a:t>
            </a:r>
            <a:r>
              <a:rPr lang="en-US" dirty="0" smtClean="0"/>
              <a:t>estimated 600 people read the newspaper </a:t>
            </a:r>
            <a:r>
              <a:rPr lang="en-US" dirty="0" smtClean="0"/>
              <a:t>daily</a:t>
            </a: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 out of those people, </a:t>
            </a:r>
            <a:r>
              <a:rPr lang="en-US" dirty="0" smtClean="0"/>
              <a:t>4% (240) woul</a:t>
            </a:r>
            <a:r>
              <a:rPr lang="en-US" dirty="0" smtClean="0"/>
              <a:t>d come to my business because of it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The ROI would be 247%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Monthly cost: $43.50</a:t>
            </a: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Yearly cost: $522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370097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Radio 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An estimated 900 people listen to it daily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5% (450) people will hear the ad, and come to my business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ROI would be 74%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Monthly cost: $300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Yearly cost: $3600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78990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Website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An estimated 20 people will see it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2% of those people (4) will come to my business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The ROI would be 200%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Monthly cost: $0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Yearly cost: $0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50826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this would affect my business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The combined costs of all the marketing strategies would affect my business, but because of the large monthly income, my business will still be sustainable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273471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11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Marketing &amp;quot;&quot;/&gt;&lt;property id=&quot;20307&quot; value=&quot;256&quot;/&gt;&lt;/object&gt;&lt;object type=&quot;3&quot; unique_id=&quot;10005&quot;&gt;&lt;property id=&quot;20148&quot; value=&quot;5&quot;/&gt;&lt;property id=&quot;20300&quot; value=&quot;Slide 2 - &amp;quot;Researched marketing strategies &amp;quot;&quot;/&gt;&lt;property id=&quot;20307&quot; value=&quot;260&quot;/&gt;&lt;/object&gt;&lt;object type=&quot;3&quot; unique_id=&quot;10006&quot;&gt;&lt;property id=&quot;20148&quot; value=&quot;5&quot;/&gt;&lt;property id=&quot;20300&quot; value=&quot;Slide 3 - &amp;quot;Newspaper ad&amp;quot;&quot;/&gt;&lt;property id=&quot;20307&quot; value=&quot;257&quot;/&gt;&lt;/object&gt;&lt;object type=&quot;3&quot; unique_id=&quot;10007&quot;&gt;&lt;property id=&quot;20148&quot; value=&quot;5&quot;/&gt;&lt;property id=&quot;20300&quot; value=&quot;Slide 4 - &amp;quot;Radio ad&amp;quot;&quot;/&gt;&lt;property id=&quot;20307&quot; value=&quot;258&quot;/&gt;&lt;/object&gt;&lt;object type=&quot;3&quot; unique_id=&quot;10008&quot;&gt;&lt;property id=&quot;20148&quot; value=&quot;5&quot;/&gt;&lt;property id=&quot;20300&quot; value=&quot;Slide 5 - &amp;quot;Website &amp;quot;&quot;/&gt;&lt;property id=&quot;20307&quot; value=&quot;259&quot;/&gt;&lt;/object&gt;&lt;object type=&quot;3&quot; unique_id=&quot;10030&quot;&gt;&lt;property id=&quot;20148&quot; value=&quot;5&quot;/&gt;&lt;property id=&quot;20300&quot; value=&quot;Slide 6 - &amp;quot;How this would affect my business&amp;quot;&quot;/&gt;&lt;property id=&quot;20307&quot; value=&quot;261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Retrospect">
  <a:themeElements>
    <a:clrScheme name="Custom 1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1B1811"/>
      </a:accent1>
      <a:accent2>
        <a:srgbClr val="000000"/>
      </a:accent2>
      <a:accent3>
        <a:srgbClr val="000000"/>
      </a:accent3>
      <a:accent4>
        <a:srgbClr val="000000"/>
      </a:accent4>
      <a:accent5>
        <a:srgbClr val="000000"/>
      </a:accent5>
      <a:accent6>
        <a:srgbClr val="000000"/>
      </a:accent6>
      <a:hlink>
        <a:srgbClr val="000000"/>
      </a:hlink>
      <a:folHlink>
        <a:srgbClr val="000000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02006FA4-1611-4B07-AF7F-85CF6D20EB3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62</TotalTime>
  <Words>164</Words>
  <Application>Microsoft Office PowerPoint</Application>
  <PresentationFormat>Widescreen</PresentationFormat>
  <Paragraphs>24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Adobe Myungjo Std M</vt:lpstr>
      <vt:lpstr>Arial</vt:lpstr>
      <vt:lpstr>Calibri</vt:lpstr>
      <vt:lpstr>Calibri Light</vt:lpstr>
      <vt:lpstr>Retrospect</vt:lpstr>
      <vt:lpstr>Marketing </vt:lpstr>
      <vt:lpstr>Researched marketing strategies </vt:lpstr>
      <vt:lpstr>Newspaper ad</vt:lpstr>
      <vt:lpstr>Radio ad</vt:lpstr>
      <vt:lpstr>Website </vt:lpstr>
      <vt:lpstr>How this would affect my business</vt:lpstr>
    </vt:vector>
  </TitlesOfParts>
  <Company>Mifflin County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Marketing</dc:title>
  <dc:creator>Student - Bailey, Eve</dc:creator>
  <cp:lastModifiedBy>Student - Bailey, Eve</cp:lastModifiedBy>
  <cp:revision>6</cp:revision>
  <dcterms:created xsi:type="dcterms:W3CDTF">2016-12-02T13:23:33Z</dcterms:created>
  <dcterms:modified xsi:type="dcterms:W3CDTF">2016-12-05T13:46:01Z</dcterms:modified>
</cp:coreProperties>
</file>